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notesSlides/notesSlide1.xml" ContentType="application/vnd.openxmlformats-officedocument.presentationml.notes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9.png" ContentType="image/png"/>
  <Override PartName="/ppt/media/image10.png" ContentType="image/png"/>
  <Override PartName="/ppt/media/image13.png" ContentType="image/png"/>
  <Override PartName="/ppt/media/image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Clique para editar o formato de notas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&lt;cabeçalho&gt;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&lt;data/hora&gt;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&lt;rodapé&gt;</a:t>
            </a:r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A36EAAC-3709-489B-B1E3-57D63AB79749}" type="slidenum">
              <a:rPr b="0" lang="pt-BR" sz="1400" spc="-1" strike="noStrike">
                <a:solidFill>
                  <a:srgbClr val="000000"/>
                </a:solidFill>
                <a:latin typeface="Times New Roman"/>
              </a:rPr>
              <a:t>&lt;número&gt;</a:t>
            </a:fld>
            <a:endParaRPr b="0" lang="pt-B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560" cy="4008240"/>
          </a:xfrm>
          <a:prstGeom prst="rect">
            <a:avLst/>
          </a:prstGeom>
          <a:ln w="0">
            <a:noFill/>
          </a:ln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Bom dia / Boa tarde / Boa noite a todos, sou o Matheus, atualmente trabalho na Syngenta Digital como Engenheiro de Inteligência Artificial e venho hoje apresentar a vocês alguns conceitos que venho maturando. 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560" cy="4008240"/>
          </a:xfrm>
          <a:prstGeom prst="rect">
            <a:avLst/>
          </a:prstGeom>
          <a:ln w="0">
            <a:noFill/>
          </a:ln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Hoje discutiremos os seguintes pontos: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 O que é MLOps;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 Os diferentes componentes de um processo MLOps;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 Os níveis de maturidade dos processos: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 Manual;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 Com automação de pipeline de ML;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 Com automação CI/CD;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 E na sequência apresentarei uma pipeline construída utilizando a ferramenta MLFlow e uma api REST que consome modelos gerenciados pelo MLFlow.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560" cy="4008240"/>
          </a:xfrm>
          <a:prstGeom prst="rect">
            <a:avLst/>
          </a:prstGeom>
          <a:ln w="0">
            <a:noFill/>
          </a:ln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679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MLOps é um conjunto de práticas que visa reduzir a distância entre o modelo de inteligência artificial e utilização deste modelo pelo usuário final.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No MLOps os ciclos do DevOps são mantidos, porém são adicionadas as etapas necessárias para o desenvolvimento de modelos de machine learning: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 A captação e organização da base de dados, principal insumo para a criação de modelos;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 A seleção e treinamento de modelos compatíveis com os padrões que se deseja extrair do conjunto de dados;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- E a validação dos modelos com um conjunto de dados diferente do utilizado para treinar o modelo.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Estas três etapas são incluídas no processo como uma extensão da etapa de desenvolvimento mas na maioria dos casos elas ocorrem em paralelo. Vale ressaltar porém que o tempo de conclusão necessário para as etapas de ML e DEV são diferentes, o que muitas vezes gera uma disparidade entre o código desenvolvido e os modelos em criação.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760" cy="400644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733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Para reduzir essas disparidades no MLOps adotamos as seguintes fases de desenvolvimento: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- A análise exploratória dos dados: Nesta etapa os cientistas de dados analisam o dataset com o objetivo de compreender o problema e analisar a viabilidade da solução;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- Preparação dos dados: Neste ponto é realizada limpeza, organização e catalogação dos dados;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- Treinamento de modelos: Etapa na qual os dados limpos e catalogados são utilizados para criar modelos que reconheçam os padrões desejados, assim como é assegurado o seu funcionamento correto junto a plataforma;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- Quando o modelo está apto para uso, ele é disponibilizado em uma plataforma para processo de inferência utilizando dados novos vindos do ambiente de produção;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- E portando precisa de um acompanhamento para averiguar se ele mantém sua integridade, sendo necessário o monitoramento dos seus resultados, principalmente dos indices de confiança nos resultado do modelo;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- Dados com baixos índices de segurança no resultado são captados e destinados então para compor uma nova base de dados e o processo retorna para a etapa de treinamento.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Dado todo este processo iterativo, o que devemos esperar de um pipeline de MLOps? Bem, isso depende da complexidade e escala do seu produto.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760" cy="4006440"/>
          </a:xfrm>
          <a:prstGeom prst="rect">
            <a:avLst/>
          </a:prstGeom>
          <a:ln w="0">
            <a:noFill/>
          </a:ln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733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Como primeiro pipeline temos aqui o Processo Manual. Nele a análise, preparação, treinamento e validação são todos realizados de forma manual, muitas vezes em scritps separados ou células de um notebook que são chamados manualmente nesta sequência para realizar o pipeline de treinamento de modelos.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Neste tipo de processo existe uma desconexão entre o time de data science que implementa o modelo e os engenheiros de software que desenvolvem o serviço que utilizará o modelo.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</a:rPr>
              <a:t>Apesar de seus problemas, esse processo não necessita de um ambiente estruturado para ser implantado, como é o caso de PoCs ou projetos cuja a viabilidade ainda não foi confirmada.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760" cy="4006440"/>
          </a:xfrm>
          <a:prstGeom prst="rect">
            <a:avLst/>
          </a:prstGeom>
          <a:ln w="0">
            <a:noFill/>
          </a:ln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733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Quando movemos a criação de um processo automatizado de treinamento chegamos ao segundo estágio. Aqui temos uma pipeline automatizada para o processo o que permite execuções mais rápidas de experimentos. Outro grande ganho desta etapa é a criação de uma simetria entre o que é utilizado em todos os ambientes, com o pipeline automatizado é possível replicar no ambiente de produção o mesmo ambiente utilizado para desenvolvimento dos modelos de ML. Essa possibilidade trás uma oportunidade: a entrega contínua de modelos. Novas melhorias e aprimoramentos assim que validados podem ser movidos para produção com maior facilidade.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Este estágio é recomendado para produtos que irão começar a serem utilizados por uma user base restrita.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4760" cy="400644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120" cy="733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 algn="just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1500" spc="-1" strike="noStrike">
                <a:solidFill>
                  <a:srgbClr val="000000"/>
                </a:solidFill>
                <a:latin typeface="Arial"/>
                <a:ea typeface="Noto Sans CJK SC"/>
              </a:rPr>
              <a:t>Nesse ultimo estágio, o pipeline automatizado de machine learning possui testes e empacotamento automatizados via CI e entregas nos diversos ambientes do produto automatizados com praticas de CD, diminuindo ainda mais a distância entre o modelo e o contexto no qual ele será utilizado. Nessa fase do produto estamos lidando com equipes maiores, maior complexidade e uma user base maior também.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560" cy="4008240"/>
          </a:xfrm>
          <a:prstGeom prst="rect">
            <a:avLst/>
          </a:prstGeom>
          <a:ln w="0">
            <a:noFill/>
          </a:ln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920" cy="4810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Subir ambiente dockerizado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Criar bucket mlflow no minio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Rodar script de treinamento com os seguintes parametros → lr:0,0001 batch_size:8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mostrar metricas na interface do mlflow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selecionar modelo para staging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subir api rest que utiliza o modelo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rodar imagem de classe com pior resultado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sem derrubar a api, retreinar o modelo com os parametros → lr:0,001, batch_size:12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mostrar métricas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substituir o modelo em staging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enviar a requisição de classificação de imagem novamente e mostrar que o modelo foi alterado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4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marL="414720" indent="-31104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  <a:p>
            <a:pPr lvl="1" marL="829440" indent="-31104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44160" indent="-27648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658880" indent="-20736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4" marL="207360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48832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2903040" indent="-20736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image" Target="../media/image11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2.png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544000" y="851040"/>
            <a:ext cx="3353760" cy="1783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35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Machine Learning </a:t>
            </a:r>
            <a:endParaRPr b="0" lang="pt-BR" sz="35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35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em APIs</a:t>
            </a:r>
            <a:endParaRPr b="0" lang="pt-BR" sz="3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6296760" y="2867400"/>
            <a:ext cx="1801440" cy="321480"/>
          </a:xfrm>
          <a:prstGeom prst="roundRect">
            <a:avLst>
              <a:gd name="adj" fmla="val 16667"/>
            </a:avLst>
          </a:prstGeom>
          <a:solidFill>
            <a:srgbClr val="26d07c"/>
          </a:solidFill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9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Matheus Barcelos de Oliveira</a:t>
            </a:r>
            <a:endParaRPr b="0" lang="pt-BR" sz="9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6296760" y="3251520"/>
            <a:ext cx="2341440" cy="3214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Engenheiro de Inteligência Artificial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CustomShape 4"/>
          <p:cNvSpPr/>
          <p:nvPr/>
        </p:nvSpPr>
        <p:spPr>
          <a:xfrm>
            <a:off x="5443560" y="2877120"/>
            <a:ext cx="677880" cy="6786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5443560" y="2877120"/>
            <a:ext cx="678600" cy="678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462960" y="305280"/>
            <a:ext cx="20570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Machine Learning em APIs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462960" y="1203480"/>
            <a:ext cx="318888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Agenda</a:t>
            </a:r>
            <a:endParaRPr b="0" lang="pt-BR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462960" y="1944000"/>
            <a:ext cx="3206520" cy="182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O que é MLOps?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Componentes de um processo MLOPS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Processo manual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Processo com automatização de pipeline ML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Processo com automatização CI/CD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Demonstração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Q&amp;A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" name="Google Shape;73;p15" descr=""/>
          <p:cNvPicPr/>
          <p:nvPr/>
        </p:nvPicPr>
        <p:blipFill>
          <a:blip r:embed="rId2"/>
          <a:srcRect l="29850" t="0" r="6478" b="0"/>
          <a:stretch/>
        </p:blipFill>
        <p:spPr>
          <a:xfrm>
            <a:off x="4207320" y="0"/>
            <a:ext cx="4933080" cy="5140080"/>
          </a:xfrm>
          <a:prstGeom prst="rect">
            <a:avLst/>
          </a:prstGeom>
          <a:ln w="0">
            <a:noFill/>
          </a:ln>
        </p:spPr>
      </p:pic>
      <p:pic>
        <p:nvPicPr>
          <p:cNvPr id="53" name="Google Shape;74;p15" descr=""/>
          <p:cNvPicPr/>
          <p:nvPr/>
        </p:nvPicPr>
        <p:blipFill>
          <a:blip r:embed="rId3"/>
          <a:stretch/>
        </p:blipFill>
        <p:spPr>
          <a:xfrm>
            <a:off x="5958000" y="0"/>
            <a:ext cx="3182400" cy="5140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462960" y="305280"/>
            <a:ext cx="20570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Machine Learning em APIs</a:t>
            </a:r>
            <a:endParaRPr b="0" lang="pt-BR" sz="11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462960" y="1203480"/>
            <a:ext cx="318888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O que é MLOps?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462960" y="1884960"/>
            <a:ext cx="2469600" cy="14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041330"/>
                </a:solidFill>
                <a:latin typeface="Anek Tamil Medium"/>
                <a:ea typeface="Anek Tamil Medium"/>
              </a:rPr>
              <a:t>MLOps é um conjunto de práticas que combinam processos de Inteligência artificial e DevOps com o objetivo de unificar o ciclo de desenvolvimento de software e IA: ML + DevOps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 flipH="1">
            <a:off x="6822000" y="1519920"/>
            <a:ext cx="1923840" cy="192384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26d07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CustomShape 5"/>
          <p:cNvSpPr/>
          <p:nvPr/>
        </p:nvSpPr>
        <p:spPr>
          <a:xfrm flipH="1" rot="5400000">
            <a:off x="6822000" y="1522800"/>
            <a:ext cx="1923840" cy="192384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CustomShape 6"/>
          <p:cNvSpPr/>
          <p:nvPr/>
        </p:nvSpPr>
        <p:spPr>
          <a:xfrm flipH="1" rot="10800000">
            <a:off x="6824880" y="1522800"/>
            <a:ext cx="1923840" cy="192384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04133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CustomShape 7"/>
          <p:cNvSpPr/>
          <p:nvPr/>
        </p:nvSpPr>
        <p:spPr>
          <a:xfrm flipH="1">
            <a:off x="5175000" y="1527840"/>
            <a:ext cx="1924200" cy="192456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26d07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CustomShape 8"/>
          <p:cNvSpPr/>
          <p:nvPr/>
        </p:nvSpPr>
        <p:spPr>
          <a:xfrm flipH="1" rot="10800000">
            <a:off x="5175000" y="1530720"/>
            <a:ext cx="1924200" cy="192456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04133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" name="CustomShape 9"/>
          <p:cNvSpPr/>
          <p:nvPr/>
        </p:nvSpPr>
        <p:spPr>
          <a:xfrm flipH="1">
            <a:off x="3537000" y="1527840"/>
            <a:ext cx="1924200" cy="192456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26d07c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CustomShape 10"/>
          <p:cNvSpPr/>
          <p:nvPr/>
        </p:nvSpPr>
        <p:spPr>
          <a:xfrm flipH="1" rot="10800000">
            <a:off x="3537000" y="1530720"/>
            <a:ext cx="1924200" cy="192456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041330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4" name="CustomShape 11"/>
          <p:cNvSpPr/>
          <p:nvPr/>
        </p:nvSpPr>
        <p:spPr>
          <a:xfrm flipH="1" rot="16200000">
            <a:off x="3539520" y="1527840"/>
            <a:ext cx="1924560" cy="192420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CustomShape 12"/>
          <p:cNvSpPr/>
          <p:nvPr/>
        </p:nvSpPr>
        <p:spPr>
          <a:xfrm flipH="1" rot="14850000">
            <a:off x="6822720" y="1519200"/>
            <a:ext cx="1923840" cy="1923840"/>
          </a:xfrm>
          <a:prstGeom prst="blockArc">
            <a:avLst>
              <a:gd name="adj1" fmla="val 14880000"/>
              <a:gd name="adj2" fmla="val 17520000"/>
              <a:gd name="adj3" fmla="val 14509"/>
            </a:avLst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CustomShape 13"/>
          <p:cNvSpPr/>
          <p:nvPr/>
        </p:nvSpPr>
        <p:spPr>
          <a:xfrm flipH="1" rot="4050000">
            <a:off x="5171400" y="1527120"/>
            <a:ext cx="1927440" cy="1923120"/>
          </a:xfrm>
          <a:prstGeom prst="blockArc">
            <a:avLst>
              <a:gd name="adj1" fmla="val 14880000"/>
              <a:gd name="adj2" fmla="val 17520000"/>
              <a:gd name="adj3" fmla="val 14777"/>
            </a:avLst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CustomShape 14"/>
          <p:cNvSpPr/>
          <p:nvPr/>
        </p:nvSpPr>
        <p:spPr>
          <a:xfrm>
            <a:off x="6625800" y="1807200"/>
            <a:ext cx="671040" cy="1358280"/>
          </a:xfrm>
          <a:custGeom>
            <a:avLst/>
            <a:gdLst>
              <a:gd name="textAreaLeft" fmla="*/ 0 w 671040"/>
              <a:gd name="textAreaRight" fmla="*/ 671400 w 671040"/>
              <a:gd name="textAreaTop" fmla="*/ 0 h 1358280"/>
              <a:gd name="textAreaBottom" fmla="*/ 1358640 h 1358280"/>
            </a:gdLst>
            <a:ahLst/>
            <a:rect l="textAreaLeft" t="textAreaTop" r="textAreaRight" b="textAreaBottom"/>
            <a:pathLst>
              <a:path w="1872" h="3781">
                <a:moveTo>
                  <a:pt x="1332" y="1869"/>
                </a:moveTo>
                <a:lnTo>
                  <a:pt x="1313" y="1870"/>
                </a:lnTo>
                <a:lnTo>
                  <a:pt x="1314" y="1800"/>
                </a:lnTo>
                <a:lnTo>
                  <a:pt x="1322" y="1700"/>
                </a:lnTo>
                <a:lnTo>
                  <a:pt x="1336" y="1602"/>
                </a:lnTo>
                <a:lnTo>
                  <a:pt x="1353" y="1503"/>
                </a:lnTo>
                <a:lnTo>
                  <a:pt x="1376" y="1406"/>
                </a:lnTo>
                <a:lnTo>
                  <a:pt x="1404" y="1310"/>
                </a:lnTo>
                <a:lnTo>
                  <a:pt x="1438" y="1215"/>
                </a:lnTo>
                <a:lnTo>
                  <a:pt x="1476" y="1124"/>
                </a:lnTo>
                <a:lnTo>
                  <a:pt x="1519" y="1033"/>
                </a:lnTo>
                <a:lnTo>
                  <a:pt x="1567" y="946"/>
                </a:lnTo>
                <a:lnTo>
                  <a:pt x="1620" y="860"/>
                </a:lnTo>
                <a:lnTo>
                  <a:pt x="1677" y="778"/>
                </a:lnTo>
                <a:lnTo>
                  <a:pt x="1737" y="699"/>
                </a:lnTo>
                <a:lnTo>
                  <a:pt x="1802" y="623"/>
                </a:lnTo>
                <a:lnTo>
                  <a:pt x="1871" y="550"/>
                </a:lnTo>
                <a:lnTo>
                  <a:pt x="1324" y="0"/>
                </a:lnTo>
                <a:lnTo>
                  <a:pt x="1227" y="102"/>
                </a:lnTo>
                <a:lnTo>
                  <a:pt x="1135" y="209"/>
                </a:lnTo>
                <a:lnTo>
                  <a:pt x="1049" y="321"/>
                </a:lnTo>
                <a:lnTo>
                  <a:pt x="969" y="437"/>
                </a:lnTo>
                <a:lnTo>
                  <a:pt x="895" y="557"/>
                </a:lnTo>
                <a:lnTo>
                  <a:pt x="828" y="680"/>
                </a:lnTo>
                <a:lnTo>
                  <a:pt x="768" y="807"/>
                </a:lnTo>
                <a:lnTo>
                  <a:pt x="714" y="938"/>
                </a:lnTo>
                <a:lnTo>
                  <a:pt x="666" y="1071"/>
                </a:lnTo>
                <a:lnTo>
                  <a:pt x="627" y="1205"/>
                </a:lnTo>
                <a:lnTo>
                  <a:pt x="594" y="1342"/>
                </a:lnTo>
                <a:lnTo>
                  <a:pt x="569" y="1481"/>
                </a:lnTo>
                <a:lnTo>
                  <a:pt x="550" y="1621"/>
                </a:lnTo>
                <a:lnTo>
                  <a:pt x="539" y="1761"/>
                </a:lnTo>
                <a:lnTo>
                  <a:pt x="536" y="1902"/>
                </a:lnTo>
                <a:lnTo>
                  <a:pt x="545" y="1902"/>
                </a:lnTo>
                <a:lnTo>
                  <a:pt x="544" y="1978"/>
                </a:lnTo>
                <a:lnTo>
                  <a:pt x="537" y="2078"/>
                </a:lnTo>
                <a:lnTo>
                  <a:pt x="525" y="2175"/>
                </a:lnTo>
                <a:lnTo>
                  <a:pt x="508" y="2274"/>
                </a:lnTo>
                <a:lnTo>
                  <a:pt x="486" y="2372"/>
                </a:lnTo>
                <a:lnTo>
                  <a:pt x="458" y="2467"/>
                </a:lnTo>
                <a:lnTo>
                  <a:pt x="426" y="2561"/>
                </a:lnTo>
                <a:lnTo>
                  <a:pt x="389" y="2653"/>
                </a:lnTo>
                <a:lnTo>
                  <a:pt x="347" y="2743"/>
                </a:lnTo>
                <a:lnTo>
                  <a:pt x="300" y="2831"/>
                </a:lnTo>
                <a:lnTo>
                  <a:pt x="248" y="2917"/>
                </a:lnTo>
                <a:lnTo>
                  <a:pt x="192" y="2999"/>
                </a:lnTo>
                <a:lnTo>
                  <a:pt x="132" y="3078"/>
                </a:lnTo>
                <a:lnTo>
                  <a:pt x="68" y="3154"/>
                </a:lnTo>
                <a:lnTo>
                  <a:pt x="0" y="3228"/>
                </a:lnTo>
                <a:lnTo>
                  <a:pt x="560" y="3780"/>
                </a:lnTo>
                <a:lnTo>
                  <a:pt x="657" y="3678"/>
                </a:lnTo>
                <a:lnTo>
                  <a:pt x="748" y="3570"/>
                </a:lnTo>
                <a:lnTo>
                  <a:pt x="832" y="3457"/>
                </a:lnTo>
                <a:lnTo>
                  <a:pt x="911" y="3340"/>
                </a:lnTo>
                <a:lnTo>
                  <a:pt x="984" y="3220"/>
                </a:lnTo>
                <a:lnTo>
                  <a:pt x="1051" y="3095"/>
                </a:lnTo>
                <a:lnTo>
                  <a:pt x="1110" y="2967"/>
                </a:lnTo>
                <a:lnTo>
                  <a:pt x="1163" y="2836"/>
                </a:lnTo>
                <a:lnTo>
                  <a:pt x="1209" y="2703"/>
                </a:lnTo>
                <a:lnTo>
                  <a:pt x="1248" y="2567"/>
                </a:lnTo>
                <a:lnTo>
                  <a:pt x="1279" y="2430"/>
                </a:lnTo>
                <a:lnTo>
                  <a:pt x="1303" y="2291"/>
                </a:lnTo>
                <a:lnTo>
                  <a:pt x="1321" y="2151"/>
                </a:lnTo>
                <a:lnTo>
                  <a:pt x="1330" y="2010"/>
                </a:lnTo>
                <a:lnTo>
                  <a:pt x="1332" y="1869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CustomShape 15"/>
          <p:cNvSpPr/>
          <p:nvPr/>
        </p:nvSpPr>
        <p:spPr>
          <a:xfrm flipH="1" rot="14850000">
            <a:off x="5181480" y="1526400"/>
            <a:ext cx="1927440" cy="1923120"/>
          </a:xfrm>
          <a:prstGeom prst="blockArc">
            <a:avLst>
              <a:gd name="adj1" fmla="val 14880000"/>
              <a:gd name="adj2" fmla="val 17520000"/>
              <a:gd name="adj3" fmla="val 14509"/>
            </a:avLst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CustomShape 16"/>
          <p:cNvSpPr/>
          <p:nvPr/>
        </p:nvSpPr>
        <p:spPr>
          <a:xfrm flipH="1" rot="4050000">
            <a:off x="3529800" y="1533240"/>
            <a:ext cx="1924200" cy="1924200"/>
          </a:xfrm>
          <a:prstGeom prst="blockArc">
            <a:avLst>
              <a:gd name="adj1" fmla="val 14880000"/>
              <a:gd name="adj2" fmla="val 17520000"/>
              <a:gd name="adj3" fmla="val 14777"/>
            </a:avLst>
          </a:pr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CustomShape 17"/>
          <p:cNvSpPr/>
          <p:nvPr/>
        </p:nvSpPr>
        <p:spPr>
          <a:xfrm>
            <a:off x="4982760" y="1812240"/>
            <a:ext cx="671400" cy="1358280"/>
          </a:xfrm>
          <a:custGeom>
            <a:avLst/>
            <a:gdLst>
              <a:gd name="textAreaLeft" fmla="*/ 0 w 671400"/>
              <a:gd name="textAreaRight" fmla="*/ 671760 w 671400"/>
              <a:gd name="textAreaTop" fmla="*/ 0 h 1358280"/>
              <a:gd name="textAreaBottom" fmla="*/ 1358640 h 1358280"/>
            </a:gdLst>
            <a:ahLst/>
            <a:rect l="textAreaLeft" t="textAreaTop" r="textAreaRight" b="textAreaBottom"/>
            <a:pathLst>
              <a:path w="1873" h="3781">
                <a:moveTo>
                  <a:pt x="1333" y="1869"/>
                </a:moveTo>
                <a:lnTo>
                  <a:pt x="1313" y="1869"/>
                </a:lnTo>
                <a:lnTo>
                  <a:pt x="1315" y="1799"/>
                </a:lnTo>
                <a:lnTo>
                  <a:pt x="1323" y="1700"/>
                </a:lnTo>
                <a:lnTo>
                  <a:pt x="1336" y="1601"/>
                </a:lnTo>
                <a:lnTo>
                  <a:pt x="1354" y="1503"/>
                </a:lnTo>
                <a:lnTo>
                  <a:pt x="1377" y="1405"/>
                </a:lnTo>
                <a:lnTo>
                  <a:pt x="1405" y="1309"/>
                </a:lnTo>
                <a:lnTo>
                  <a:pt x="1438" y="1215"/>
                </a:lnTo>
                <a:lnTo>
                  <a:pt x="1476" y="1123"/>
                </a:lnTo>
                <a:lnTo>
                  <a:pt x="1520" y="1032"/>
                </a:lnTo>
                <a:lnTo>
                  <a:pt x="1567" y="945"/>
                </a:lnTo>
                <a:lnTo>
                  <a:pt x="1620" y="860"/>
                </a:lnTo>
                <a:lnTo>
                  <a:pt x="1677" y="778"/>
                </a:lnTo>
                <a:lnTo>
                  <a:pt x="1738" y="698"/>
                </a:lnTo>
                <a:lnTo>
                  <a:pt x="1802" y="622"/>
                </a:lnTo>
                <a:lnTo>
                  <a:pt x="1872" y="550"/>
                </a:lnTo>
                <a:lnTo>
                  <a:pt x="1324" y="0"/>
                </a:lnTo>
                <a:lnTo>
                  <a:pt x="1227" y="102"/>
                </a:lnTo>
                <a:lnTo>
                  <a:pt x="1135" y="208"/>
                </a:lnTo>
                <a:lnTo>
                  <a:pt x="1050" y="321"/>
                </a:lnTo>
                <a:lnTo>
                  <a:pt x="970" y="437"/>
                </a:lnTo>
                <a:lnTo>
                  <a:pt x="895" y="557"/>
                </a:lnTo>
                <a:lnTo>
                  <a:pt x="828" y="679"/>
                </a:lnTo>
                <a:lnTo>
                  <a:pt x="769" y="807"/>
                </a:lnTo>
                <a:lnTo>
                  <a:pt x="714" y="938"/>
                </a:lnTo>
                <a:lnTo>
                  <a:pt x="667" y="1070"/>
                </a:lnTo>
                <a:lnTo>
                  <a:pt x="627" y="1204"/>
                </a:lnTo>
                <a:lnTo>
                  <a:pt x="595" y="1342"/>
                </a:lnTo>
                <a:lnTo>
                  <a:pt x="569" y="1480"/>
                </a:lnTo>
                <a:lnTo>
                  <a:pt x="550" y="1620"/>
                </a:lnTo>
                <a:lnTo>
                  <a:pt x="540" y="1761"/>
                </a:lnTo>
                <a:lnTo>
                  <a:pt x="537" y="1901"/>
                </a:lnTo>
                <a:lnTo>
                  <a:pt x="545" y="1901"/>
                </a:lnTo>
                <a:lnTo>
                  <a:pt x="544" y="1977"/>
                </a:lnTo>
                <a:lnTo>
                  <a:pt x="537" y="2077"/>
                </a:lnTo>
                <a:lnTo>
                  <a:pt x="525" y="2175"/>
                </a:lnTo>
                <a:lnTo>
                  <a:pt x="508" y="2273"/>
                </a:lnTo>
                <a:lnTo>
                  <a:pt x="486" y="2371"/>
                </a:lnTo>
                <a:lnTo>
                  <a:pt x="459" y="2467"/>
                </a:lnTo>
                <a:lnTo>
                  <a:pt x="427" y="2561"/>
                </a:lnTo>
                <a:lnTo>
                  <a:pt x="390" y="2653"/>
                </a:lnTo>
                <a:lnTo>
                  <a:pt x="348" y="2742"/>
                </a:lnTo>
                <a:lnTo>
                  <a:pt x="301" y="2830"/>
                </a:lnTo>
                <a:lnTo>
                  <a:pt x="249" y="2916"/>
                </a:lnTo>
                <a:lnTo>
                  <a:pt x="192" y="2999"/>
                </a:lnTo>
                <a:lnTo>
                  <a:pt x="133" y="3077"/>
                </a:lnTo>
                <a:lnTo>
                  <a:pt x="69" y="3154"/>
                </a:lnTo>
                <a:lnTo>
                  <a:pt x="0" y="3227"/>
                </a:lnTo>
                <a:lnTo>
                  <a:pt x="561" y="3780"/>
                </a:lnTo>
                <a:lnTo>
                  <a:pt x="657" y="3677"/>
                </a:lnTo>
                <a:lnTo>
                  <a:pt x="748" y="3570"/>
                </a:lnTo>
                <a:lnTo>
                  <a:pt x="833" y="3457"/>
                </a:lnTo>
                <a:lnTo>
                  <a:pt x="912" y="3340"/>
                </a:lnTo>
                <a:lnTo>
                  <a:pt x="985" y="3219"/>
                </a:lnTo>
                <a:lnTo>
                  <a:pt x="1051" y="3094"/>
                </a:lnTo>
                <a:lnTo>
                  <a:pt x="1110" y="2967"/>
                </a:lnTo>
                <a:lnTo>
                  <a:pt x="1163" y="2835"/>
                </a:lnTo>
                <a:lnTo>
                  <a:pt x="1210" y="2702"/>
                </a:lnTo>
                <a:lnTo>
                  <a:pt x="1249" y="2567"/>
                </a:lnTo>
                <a:lnTo>
                  <a:pt x="1280" y="2429"/>
                </a:lnTo>
                <a:lnTo>
                  <a:pt x="1304" y="2290"/>
                </a:lnTo>
                <a:lnTo>
                  <a:pt x="1322" y="2150"/>
                </a:lnTo>
                <a:lnTo>
                  <a:pt x="1331" y="2009"/>
                </a:lnTo>
                <a:lnTo>
                  <a:pt x="1333" y="1869"/>
                </a:lnTo>
                <a:close/>
              </a:path>
            </a:pathLst>
          </a:custGeom>
          <a:solidFill>
            <a:srgbClr val="eeeeee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CustomShape 18"/>
          <p:cNvSpPr/>
          <p:nvPr/>
        </p:nvSpPr>
        <p:spPr>
          <a:xfrm>
            <a:off x="4188240" y="1527840"/>
            <a:ext cx="1352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Validar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CustomShape 19"/>
          <p:cNvSpPr/>
          <p:nvPr/>
        </p:nvSpPr>
        <p:spPr>
          <a:xfrm rot="16200000">
            <a:off x="3405960" y="2046240"/>
            <a:ext cx="93636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Modelar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CustomShape 20"/>
          <p:cNvSpPr/>
          <p:nvPr/>
        </p:nvSpPr>
        <p:spPr>
          <a:xfrm>
            <a:off x="3780000" y="2998080"/>
            <a:ext cx="14734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DejaVu Sans"/>
              </a:rPr>
              <a:t>Captar e Catalogar Dados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CustomShape 21"/>
          <p:cNvSpPr/>
          <p:nvPr/>
        </p:nvSpPr>
        <p:spPr>
          <a:xfrm>
            <a:off x="5868000" y="3168360"/>
            <a:ext cx="933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DejaVu Sans"/>
              </a:rPr>
              <a:t>Testar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CustomShape 22"/>
          <p:cNvSpPr/>
          <p:nvPr/>
        </p:nvSpPr>
        <p:spPr>
          <a:xfrm>
            <a:off x="7380000" y="3132720"/>
            <a:ext cx="93312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DejaVu Sans"/>
              </a:rPr>
              <a:t>Monitorar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CustomShape 23"/>
          <p:cNvSpPr/>
          <p:nvPr/>
        </p:nvSpPr>
        <p:spPr>
          <a:xfrm>
            <a:off x="5808240" y="1528200"/>
            <a:ext cx="1352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Planejar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CustomShape 24"/>
          <p:cNvSpPr/>
          <p:nvPr/>
        </p:nvSpPr>
        <p:spPr>
          <a:xfrm rot="16972800">
            <a:off x="4850640" y="1694520"/>
            <a:ext cx="147960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Criar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CustomShape 25"/>
          <p:cNvSpPr/>
          <p:nvPr/>
        </p:nvSpPr>
        <p:spPr>
          <a:xfrm rot="17009400">
            <a:off x="6434280" y="1910520"/>
            <a:ext cx="147960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Empacotar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CustomShape 26"/>
          <p:cNvSpPr/>
          <p:nvPr/>
        </p:nvSpPr>
        <p:spPr>
          <a:xfrm>
            <a:off x="7428240" y="1519920"/>
            <a:ext cx="1352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Entregar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CustomShape 27"/>
          <p:cNvSpPr/>
          <p:nvPr/>
        </p:nvSpPr>
        <p:spPr>
          <a:xfrm rot="5400000">
            <a:off x="7945200" y="2219400"/>
            <a:ext cx="100656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Configurar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4320000" y="2202120"/>
            <a:ext cx="322920" cy="315000"/>
          </a:xfrm>
          <a:prstGeom prst="rect">
            <a:avLst/>
          </a:prstGeom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5976000" y="2232000"/>
            <a:ext cx="261720" cy="255240"/>
          </a:xfrm>
          <a:prstGeom prst="rect">
            <a:avLst/>
          </a:prstGeom>
          <a:ln w="0">
            <a:noFill/>
          </a:ln>
        </p:spPr>
      </p:pic>
      <p:pic>
        <p:nvPicPr>
          <p:cNvPr id="83" name="" descr=""/>
          <p:cNvPicPr/>
          <p:nvPr/>
        </p:nvPicPr>
        <p:blipFill>
          <a:blip r:embed="rId4"/>
          <a:stretch/>
        </p:blipFill>
        <p:spPr>
          <a:xfrm>
            <a:off x="7660080" y="2232000"/>
            <a:ext cx="257040" cy="250920"/>
          </a:xfrm>
          <a:prstGeom prst="rect">
            <a:avLst/>
          </a:prstGeom>
          <a:ln w="0">
            <a:noFill/>
          </a:ln>
        </p:spPr>
      </p:pic>
      <p:sp>
        <p:nvSpPr>
          <p:cNvPr id="84" name="CustomShape 28"/>
          <p:cNvSpPr/>
          <p:nvPr/>
        </p:nvSpPr>
        <p:spPr>
          <a:xfrm>
            <a:off x="4296240" y="2428200"/>
            <a:ext cx="1352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26d07c"/>
                </a:solidFill>
                <a:latin typeface="Anek Tamil Medium"/>
                <a:ea typeface="DejaVu Sans"/>
              </a:rPr>
              <a:t>ML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CustomShape 29"/>
          <p:cNvSpPr/>
          <p:nvPr/>
        </p:nvSpPr>
        <p:spPr>
          <a:xfrm>
            <a:off x="5880240" y="2428560"/>
            <a:ext cx="1352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26d07c"/>
                </a:solidFill>
                <a:latin typeface="Anek Tamil Medium"/>
                <a:ea typeface="DejaVu Sans"/>
              </a:rPr>
              <a:t>DEV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CustomShape 30"/>
          <p:cNvSpPr/>
          <p:nvPr/>
        </p:nvSpPr>
        <p:spPr>
          <a:xfrm>
            <a:off x="7572240" y="2428920"/>
            <a:ext cx="1352880" cy="599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26d07c"/>
                </a:solidFill>
                <a:latin typeface="Anek Tamil Medium"/>
                <a:ea typeface="DejaVu Sans"/>
              </a:rPr>
              <a:t>OPS</a:t>
            </a:r>
            <a:endParaRPr b="0" lang="pt-BR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62960" y="305280"/>
            <a:ext cx="20570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Machine Learning em APIs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462960" y="1203480"/>
            <a:ext cx="318888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Componentes de um processo MLOps</a:t>
            </a:r>
            <a:endParaRPr b="0" lang="pt-BR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246960" y="2320920"/>
            <a:ext cx="3926880" cy="237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A complexidade do ambiente de MLOps varia de acordo com o projeto podendo incorporar do pipeline de dados à produção de modelos, ou focar apenas no deploy de modelos.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Principais etapas de um processo MLOps: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Análise Exploratória de Dados;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Preparação dos dados e engenharia de features;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Treinamento de modelos;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Inferência e hospedagem de modelos;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Monitoramento;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Retreinamento automatizado.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0" name="Google Shape;74;p15_1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2400" cy="514008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4446720" y="1125720"/>
            <a:ext cx="4327200" cy="2111760"/>
          </a:xfrm>
          <a:prstGeom prst="rect">
            <a:avLst/>
          </a:prstGeom>
          <a:ln w="0">
            <a:noFill/>
          </a:ln>
        </p:spPr>
      </p:pic>
      <p:sp>
        <p:nvSpPr>
          <p:cNvPr id="92" name="CustomShape 4"/>
          <p:cNvSpPr/>
          <p:nvPr/>
        </p:nvSpPr>
        <p:spPr>
          <a:xfrm>
            <a:off x="4464000" y="3240000"/>
            <a:ext cx="4317480" cy="24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https://databricks.com/glossary/mlops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62960" y="305280"/>
            <a:ext cx="20570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Machine Learning em APIs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62960" y="771480"/>
            <a:ext cx="3855240" cy="502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Processo Manual</a:t>
            </a:r>
            <a:endParaRPr b="0" lang="pt-BR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4860000" y="704880"/>
            <a:ext cx="359820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Manual;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Falta de sincronia entre ML e Operação;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Indicado para PoCs.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6" name="Google Shape;74;p15_0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2400" cy="5140080"/>
          </a:xfrm>
          <a:prstGeom prst="rect">
            <a:avLst/>
          </a:prstGeom>
          <a:ln w="0">
            <a:noFill/>
          </a:ln>
        </p:spPr>
      </p:pic>
      <p:sp>
        <p:nvSpPr>
          <p:cNvPr id="97" name="CustomShape 4"/>
          <p:cNvSpPr/>
          <p:nvPr/>
        </p:nvSpPr>
        <p:spPr>
          <a:xfrm>
            <a:off x="612720" y="4004280"/>
            <a:ext cx="7872480" cy="60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https://cloud.google.com/architecture/mlops-continuous-delivery-and-automation-pipelines-in-machine-learning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612720" y="1404000"/>
            <a:ext cx="7917480" cy="2610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62960" y="305280"/>
            <a:ext cx="20570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Machine Learning em APIs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462960" y="771480"/>
            <a:ext cx="601524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Processo com Automação de Pipeline ML</a:t>
            </a:r>
            <a:endParaRPr b="0" lang="pt-BR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4963680" y="1429920"/>
            <a:ext cx="3134520" cy="14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Pipeline de treinamento automatizado;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Implantação do pipeline de treinamento em produção;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Entrega continua de modelos;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Adequado a projeto em fases iniciais de implantação.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2" name="Google Shape;74;p15_ 2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2400" cy="5140080"/>
          </a:xfrm>
          <a:prstGeom prst="rect">
            <a:avLst/>
          </a:prstGeom>
          <a:ln w="0"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720000" y="4508280"/>
            <a:ext cx="391464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https://cloud.google.com/architecture/mlops-continuous-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delivery-and-automation-pipelines-in-machine-learning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3"/>
          <a:stretch/>
        </p:blipFill>
        <p:spPr>
          <a:xfrm>
            <a:off x="576000" y="1576440"/>
            <a:ext cx="4176000" cy="289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62960" y="305280"/>
            <a:ext cx="20570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Machine Learning em APIs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62960" y="771480"/>
            <a:ext cx="6015240" cy="82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Processo com Automação CI/CD</a:t>
            </a:r>
            <a:endParaRPr b="0" lang="pt-BR" sz="3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4963680" y="1429920"/>
            <a:ext cx="3134520" cy="146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Pipeline de ML incorporado ao Pipeline CI/CD;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Novos experimentos e alterações no modelo podem ser entregues mais rapidamente para ambiente de produção.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8" name="Google Shape;74;p15_ 1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2400" cy="5140080"/>
          </a:xfrm>
          <a:prstGeom prst="rect">
            <a:avLst/>
          </a:prstGeom>
          <a:ln w="0"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540000" y="1512360"/>
            <a:ext cx="4423320" cy="2805840"/>
          </a:xfrm>
          <a:prstGeom prst="rect">
            <a:avLst/>
          </a:prstGeom>
          <a:ln w="0"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720000" y="4364280"/>
            <a:ext cx="3914640" cy="334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sp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https://cloud.google.com/architecture/mlops-continuous-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delivery-and-automation-pipelines-in-machine-learning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62960" y="305280"/>
            <a:ext cx="2057040" cy="33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Machine Learning em APIs</a:t>
            </a:r>
            <a:endParaRPr b="0" lang="pt-BR" sz="11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192320" y="1863720"/>
            <a:ext cx="6755760" cy="14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4000" spc="-1" strike="noStrike">
                <a:solidFill>
                  <a:srgbClr val="ffffff"/>
                </a:solidFill>
                <a:latin typeface="Anek Tamil"/>
                <a:ea typeface="Anek Tamil"/>
              </a:rPr>
              <a:t>Demonstração</a:t>
            </a:r>
            <a:br>
              <a:rPr sz="1800"/>
            </a:br>
            <a:r>
              <a:rPr b="1" lang="pt-BR" sz="4000" spc="-1" strike="noStrike">
                <a:solidFill>
                  <a:srgbClr val="ffffff"/>
                </a:solidFill>
                <a:latin typeface="Anek Tamil"/>
                <a:ea typeface="Anek Tamil"/>
              </a:rPr>
              <a:t>MLOps </a:t>
            </a:r>
            <a:endParaRPr b="0" lang="pt-BR" sz="4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985000" y="3463560"/>
            <a:ext cx="1933200" cy="257400"/>
          </a:xfrm>
          <a:prstGeom prst="roundRect">
            <a:avLst>
              <a:gd name="adj" fmla="val 16667"/>
            </a:avLst>
          </a:prstGeom>
          <a:solidFill>
            <a:srgbClr val="26d07c"/>
          </a:solidFill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Matheus Barcelos de Oliveira</a:t>
            </a:r>
            <a:endParaRPr b="0" lang="pt-BR" sz="1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985000" y="3771720"/>
            <a:ext cx="2473200" cy="25740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Engenheiro de Inteligência Artificial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5131800" y="3403080"/>
            <a:ext cx="677880" cy="678600"/>
          </a:xfrm>
          <a:prstGeom prst="ellipse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CustomShape 4"/>
          <p:cNvSpPr/>
          <p:nvPr/>
        </p:nvSpPr>
        <p:spPr>
          <a:xfrm>
            <a:off x="5896440" y="2886120"/>
            <a:ext cx="2665440" cy="56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500" spc="-1" strike="noStrike">
                <a:solidFill>
                  <a:srgbClr val="ffffff"/>
                </a:solidFill>
                <a:latin typeface="Anek Tamil"/>
                <a:ea typeface="Anek Tamil"/>
              </a:rPr>
              <a:t>Obrigado!</a:t>
            </a:r>
            <a:endParaRPr b="0" lang="pt-BR" sz="25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6418080" y="4029120"/>
            <a:ext cx="222012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6680" bIns="766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26d07c"/>
                </a:solidFill>
                <a:latin typeface="Anek Tamil Medium"/>
                <a:ea typeface="Anek Tamil Medium"/>
              </a:rPr>
              <a:t>matheus.oliveira@syngenta.com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6499800" y="4279320"/>
            <a:ext cx="113508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6680" bIns="766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26d07c"/>
                </a:solidFill>
                <a:latin typeface="Anek Tamil Medium"/>
                <a:ea typeface="Anek Tamil Medium"/>
              </a:rPr>
              <a:t>/mathbarc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9" name="CustomShape 7"/>
          <p:cNvSpPr/>
          <p:nvPr/>
        </p:nvSpPr>
        <p:spPr>
          <a:xfrm>
            <a:off x="5896440" y="4279320"/>
            <a:ext cx="76176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6680" bIns="766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 u="sng">
                <a:solidFill>
                  <a:srgbClr val="ffffff"/>
                </a:solidFill>
                <a:uFillTx/>
                <a:latin typeface="Anek Tamil Medium"/>
                <a:ea typeface="Anek Tamil Medium"/>
              </a:rPr>
              <a:t>Linkedin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5896440" y="4029120"/>
            <a:ext cx="548280" cy="305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6680" bIns="7668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 u="sng">
                <a:solidFill>
                  <a:srgbClr val="ffffff"/>
                </a:solidFill>
                <a:uFillTx/>
                <a:latin typeface="Anek Tamil Medium"/>
                <a:ea typeface="Anek Tamil Medium"/>
              </a:rPr>
              <a:t>E-mail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4266720" y="1241640"/>
            <a:ext cx="1572480" cy="912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"/>
                <a:ea typeface="Anek Tamil"/>
              </a:rPr>
              <a:t>Acesse nossa página e vem reinventar o agro com a gente</a:t>
            </a:r>
            <a:endParaRPr b="0" lang="pt-BR" sz="1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2" name="CustomShape 10"/>
          <p:cNvSpPr/>
          <p:nvPr/>
        </p:nvSpPr>
        <p:spPr>
          <a:xfrm>
            <a:off x="6444000" y="1016640"/>
            <a:ext cx="1780200" cy="1780200"/>
          </a:xfrm>
          <a:prstGeom prst="roundRect">
            <a:avLst>
              <a:gd name="adj" fmla="val 10514"/>
            </a:avLst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CustomShape 11"/>
          <p:cNvSpPr/>
          <p:nvPr/>
        </p:nvSpPr>
        <p:spPr>
          <a:xfrm>
            <a:off x="4168080" y="2170440"/>
            <a:ext cx="1770120" cy="257400"/>
          </a:xfrm>
          <a:prstGeom prst="roundRect">
            <a:avLst>
              <a:gd name="adj" fmla="val 16667"/>
            </a:avLst>
          </a:prstGeom>
          <a:solidFill>
            <a:srgbClr val="04133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nek Tamil"/>
                <a:ea typeface="Arial"/>
              </a:rPr>
              <a:t>syngentadigital</a:t>
            </a: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.</a:t>
            </a: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rial"/>
              </a:rPr>
              <a:t>gupy.io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4" name="Imagem 2" descr="Código QR&#10;&#10;Descrição gerada automaticamente"/>
          <p:cNvPicPr/>
          <p:nvPr/>
        </p:nvPicPr>
        <p:blipFill>
          <a:blip r:embed="rId3"/>
          <a:stretch/>
        </p:blipFill>
        <p:spPr>
          <a:xfrm>
            <a:off x="6589440" y="1162080"/>
            <a:ext cx="1489320" cy="1489320"/>
          </a:xfrm>
          <a:prstGeom prst="rect">
            <a:avLst/>
          </a:prstGeom>
          <a:ln w="0">
            <a:noFill/>
          </a:ln>
        </p:spPr>
      </p:pic>
      <p:pic>
        <p:nvPicPr>
          <p:cNvPr id="125" name="" descr=""/>
          <p:cNvPicPr/>
          <p:nvPr/>
        </p:nvPicPr>
        <p:blipFill>
          <a:blip r:embed="rId4"/>
          <a:stretch/>
        </p:blipFill>
        <p:spPr>
          <a:xfrm>
            <a:off x="5131080" y="3403080"/>
            <a:ext cx="678600" cy="678600"/>
          </a:xfrm>
          <a:prstGeom prst="rect">
            <a:avLst/>
          </a:prstGeom>
          <a:ln w="0">
            <a:noFill/>
          </a:ln>
        </p:spPr>
      </p:pic>
      <p:sp>
        <p:nvSpPr>
          <p:cNvPr id="126" name="CustomShape 12"/>
          <p:cNvSpPr/>
          <p:nvPr/>
        </p:nvSpPr>
        <p:spPr>
          <a:xfrm>
            <a:off x="5973480" y="4680000"/>
            <a:ext cx="2881800" cy="32148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https://github.com/mathbarc/mlops_with_mlflow</a:t>
            </a:r>
            <a:endParaRPr b="0" lang="pt-BR" sz="10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9CF26B8E90A5A4B8737DDADD8F3B07A" ma:contentTypeVersion="11" ma:contentTypeDescription="Crie um novo documento." ma:contentTypeScope="" ma:versionID="199d2e07cf32d1859958f85de413862c">
  <xsd:schema xmlns:xsd="http://www.w3.org/2001/XMLSchema" xmlns:xs="http://www.w3.org/2001/XMLSchema" xmlns:p="http://schemas.microsoft.com/office/2006/metadata/properties" xmlns:ns2="1e871250-6960-4d2a-8cdd-ffe2d2356177" xmlns:ns3="f329981d-f25d-4213-906a-ed212009a8a6" targetNamespace="http://schemas.microsoft.com/office/2006/metadata/properties" ma:root="true" ma:fieldsID="643938a01c834eb5b37b6043c1ad20e5" ns2:_="" ns3:_="">
    <xsd:import namespace="1e871250-6960-4d2a-8cdd-ffe2d2356177"/>
    <xsd:import namespace="f329981d-f25d-4213-906a-ed212009a8a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871250-6960-4d2a-8cdd-ffe2d23561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9981d-f25d-4213-906a-ed212009a8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037C10-5546-4888-8167-EA0B5EFB62BD}"/>
</file>

<file path=customXml/itemProps2.xml><?xml version="1.0" encoding="utf-8"?>
<ds:datastoreItem xmlns:ds="http://schemas.openxmlformats.org/officeDocument/2006/customXml" ds:itemID="{EFF99DBC-B712-4107-A313-1FF4E1DC7F5F}"/>
</file>

<file path=customXml/itemProps3.xml><?xml version="1.0" encoding="utf-8"?>
<ds:datastoreItem xmlns:ds="http://schemas.openxmlformats.org/officeDocument/2006/customXml" ds:itemID="{D7B5AAE2-F7B8-478C-979F-C97CE3F67B4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</TotalTime>
  <Application>LibreOffice/7.5.2.2$Linux_X86_64 LibreOffice_project/50$Build-2</Application>
  <AppVersion>15.0000</AppVersion>
  <Words>204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2023-05-08T19:47:20Z</dcterms:modified>
  <cp:revision>59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0x01010029CF26B8E90A5A4B8737DDADD8F3B07A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6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</vt:i4>
  </property>
</Properties>
</file>